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8" r:id="rId3"/>
    <p:sldId id="259" r:id="rId4"/>
    <p:sldId id="264" r:id="rId5"/>
    <p:sldId id="260" r:id="rId6"/>
    <p:sldId id="270" r:id="rId7"/>
    <p:sldId id="267" r:id="rId8"/>
    <p:sldId id="268" r:id="rId9"/>
    <p:sldId id="269" r:id="rId10"/>
    <p:sldId id="265" r:id="rId11"/>
    <p:sldId id="266" r:id="rId12"/>
    <p:sldId id="261" r:id="rId13"/>
    <p:sldId id="263" r:id="rId14"/>
  </p:sldIdLst>
  <p:sldSz cx="9144000" cy="5143500" type="screen16x9"/>
  <p:notesSz cx="6858000" cy="9144000"/>
  <p:embeddedFontLst>
    <p:embeddedFont>
      <p:font typeface="Rubik" panose="020B0604020202020204" charset="-79"/>
      <p:regular r:id="rId16"/>
      <p:bold r:id="rId17"/>
      <p:italic r:id="rId18"/>
      <p:boldItalic r:id="rId19"/>
    </p:embeddedFont>
    <p:embeddedFont>
      <p:font typeface="Rubik Light" panose="020B0604020202020204" charset="-79"/>
      <p:regular r:id="rId20"/>
      <p:bold r:id="rId21"/>
      <p:italic r:id="rId22"/>
      <p:boldItalic r:id="rId23"/>
    </p:embeddedFont>
    <p:embeddedFont>
      <p:font typeface="Rubik SemiBold" panose="020B0604020202020204" charset="-79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00da509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200da509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825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616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655c8f53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655c8f53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00da509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00da509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11" name="Picture 10" descr="A blue and black rectangular sign&#10;&#10;Description automatically generated with low confidence">
            <a:extLst>
              <a:ext uri="{FF2B5EF4-FFF2-40B4-BE49-F238E27FC236}">
                <a16:creationId xmlns:a16="http://schemas.microsoft.com/office/drawing/2014/main" id="{987E03C2-03B0-49A0-BB84-6E7FFF2A4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770" y="202871"/>
            <a:ext cx="1418156" cy="524929"/>
          </a:xfrm>
          <a:prstGeom prst="rect">
            <a:avLst/>
          </a:prstGeom>
        </p:spPr>
      </p:pic>
      <p:sp>
        <p:nvSpPr>
          <p:cNvPr id="12" name="Google Shape;56;p13">
            <a:extLst>
              <a:ext uri="{FF2B5EF4-FFF2-40B4-BE49-F238E27FC236}">
                <a16:creationId xmlns:a16="http://schemas.microsoft.com/office/drawing/2014/main" id="{425CFECD-683B-4381-B782-3B3AE00729A1}"/>
              </a:ext>
            </a:extLst>
          </p:cNvPr>
          <p:cNvSpPr txBox="1"/>
          <p:nvPr/>
        </p:nvSpPr>
        <p:spPr>
          <a:xfrm>
            <a:off x="517900" y="159620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Final Project</a:t>
            </a:r>
            <a:endParaRPr sz="20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" name="Google Shape;57;p13">
            <a:extLst>
              <a:ext uri="{FF2B5EF4-FFF2-40B4-BE49-F238E27FC236}">
                <a16:creationId xmlns:a16="http://schemas.microsoft.com/office/drawing/2014/main" id="{2EB8AFCB-BE19-4672-BE3A-BDCAB83BD3A4}"/>
              </a:ext>
            </a:extLst>
          </p:cNvPr>
          <p:cNvSpPr txBox="1"/>
          <p:nvPr/>
        </p:nvSpPr>
        <p:spPr>
          <a:xfrm>
            <a:off x="517900" y="2520700"/>
            <a:ext cx="4392000" cy="56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Data Engineer</a:t>
            </a:r>
            <a:endParaRPr sz="2500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4" name="Google Shape;60;p13">
            <a:extLst>
              <a:ext uri="{FF2B5EF4-FFF2-40B4-BE49-F238E27FC236}">
                <a16:creationId xmlns:a16="http://schemas.microsoft.com/office/drawing/2014/main" id="{E783CB67-8939-4C54-81C3-724FED29CBB2}"/>
              </a:ext>
            </a:extLst>
          </p:cNvPr>
          <p:cNvSpPr txBox="1"/>
          <p:nvPr/>
        </p:nvSpPr>
        <p:spPr>
          <a:xfrm>
            <a:off x="517900" y="3090100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Yanyan Gatot </a:t>
            </a:r>
            <a:r>
              <a:rPr lang="en-ID" sz="2000" dirty="0" err="1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Mulyadi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3A6366-56E8-2703-5409-30959C0A3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55" y="860280"/>
            <a:ext cx="2819400" cy="18097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0698F2F-66D9-6EF4-8365-52D24B572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755" y="1183698"/>
            <a:ext cx="4620260" cy="781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99FD9-59F3-09E9-948E-4331B6DB4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755" y="2107191"/>
            <a:ext cx="2752725" cy="200025"/>
          </a:xfrm>
          <a:prstGeom prst="rect">
            <a:avLst/>
          </a:prstGeom>
        </p:spPr>
      </p:pic>
      <p:pic>
        <p:nvPicPr>
          <p:cNvPr id="7" name="Picture 6" descr="A screenshot of a product list&#10;&#10;Description automatically generated with low confidence">
            <a:extLst>
              <a:ext uri="{FF2B5EF4-FFF2-40B4-BE49-F238E27FC236}">
                <a16:creationId xmlns:a16="http://schemas.microsoft.com/office/drawing/2014/main" id="{7325A664-EA28-48DD-12A8-D2248A197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755" y="2449659"/>
            <a:ext cx="4486275" cy="962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6E2C48-CC43-73F6-6D41-5A7BF08F7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467" y="3555859"/>
            <a:ext cx="2781300" cy="17145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78D325C-9AFB-2013-826B-E720044CE3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467" y="3896595"/>
            <a:ext cx="4362450" cy="857250"/>
          </a:xfrm>
          <a:prstGeom prst="rect">
            <a:avLst/>
          </a:prstGeom>
        </p:spPr>
      </p:pic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26DA41FA-8EC8-D71E-FBBC-58B2FE58C3D9}"/>
              </a:ext>
            </a:extLst>
          </p:cNvPr>
          <p:cNvSpPr/>
          <p:nvPr/>
        </p:nvSpPr>
        <p:spPr>
          <a:xfrm flipV="1">
            <a:off x="3241964" y="936264"/>
            <a:ext cx="228600" cy="16279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401FC88E-3D41-6101-0038-FC574C98B5EF}"/>
              </a:ext>
            </a:extLst>
          </p:cNvPr>
          <p:cNvSpPr/>
          <p:nvPr/>
        </p:nvSpPr>
        <p:spPr>
          <a:xfrm flipV="1">
            <a:off x="3176155" y="2201357"/>
            <a:ext cx="228600" cy="16279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04E2D071-5CE8-FDBB-A14B-265C8518602B}"/>
              </a:ext>
            </a:extLst>
          </p:cNvPr>
          <p:cNvSpPr/>
          <p:nvPr/>
        </p:nvSpPr>
        <p:spPr>
          <a:xfrm flipV="1">
            <a:off x="3176155" y="3645913"/>
            <a:ext cx="228600" cy="16279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964FEA-C36F-4145-B3F4-17D80B08B385}"/>
              </a:ext>
            </a:extLst>
          </p:cNvPr>
          <p:cNvSpPr txBox="1"/>
          <p:nvPr/>
        </p:nvSpPr>
        <p:spPr>
          <a:xfrm>
            <a:off x="5174512" y="1285056"/>
            <a:ext cx="376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2 orders with the status "Awaiting Payment" (Status ID 1).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6F43E-7A2B-4149-9094-EC4B192D39E8}"/>
              </a:ext>
            </a:extLst>
          </p:cNvPr>
          <p:cNvSpPr txBox="1"/>
          <p:nvPr/>
        </p:nvSpPr>
        <p:spPr>
          <a:xfrm>
            <a:off x="5174512" y="2831722"/>
            <a:ext cx="376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3 orders with the status “Awaiting Shipment” (Status ID 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00D08D-4FC2-4301-9B71-A263B8BEE102}"/>
              </a:ext>
            </a:extLst>
          </p:cNvPr>
          <p:cNvSpPr txBox="1"/>
          <p:nvPr/>
        </p:nvSpPr>
        <p:spPr>
          <a:xfrm>
            <a:off x="5174512" y="4230625"/>
            <a:ext cx="376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2 orders with the status “Shipped” (Status ID 3)</a:t>
            </a:r>
          </a:p>
        </p:txBody>
      </p:sp>
    </p:spTree>
    <p:extLst>
      <p:ext uri="{BB962C8B-B14F-4D97-AF65-F5344CB8AC3E}">
        <p14:creationId xmlns:p14="http://schemas.microsoft.com/office/powerpoint/2010/main" val="1427794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3F5785-8D96-8057-BFFB-830CF5EC2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18" y="1413159"/>
            <a:ext cx="2819400" cy="20955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7A210C2-3F0C-1B6C-EDF7-40DAC2118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18" y="1727057"/>
            <a:ext cx="4210050" cy="95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1AB54B-1268-387E-418F-7D90140938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693" y="2861825"/>
            <a:ext cx="2762250" cy="20955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9331B1A-3EAC-8CF8-88CB-6A72CEE98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693" y="3214689"/>
            <a:ext cx="3771900" cy="742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D5E051-80B6-8587-CF7C-E205AEDDBE82}"/>
              </a:ext>
            </a:extLst>
          </p:cNvPr>
          <p:cNvSpPr txBox="1"/>
          <p:nvPr/>
        </p:nvSpPr>
        <p:spPr>
          <a:xfrm>
            <a:off x="4956120" y="1941697"/>
            <a:ext cx="3961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3 orders with the status “Completed” (Status ID 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F703C-C758-CB5C-2155-03768BF9826A}"/>
              </a:ext>
            </a:extLst>
          </p:cNvPr>
          <p:cNvSpPr txBox="1"/>
          <p:nvPr/>
        </p:nvSpPr>
        <p:spPr>
          <a:xfrm>
            <a:off x="4953576" y="3340848"/>
            <a:ext cx="376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 order with the status “Cancelled” (Status ID 5)</a:t>
            </a:r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2AB385A9-053C-F1B6-D887-B9E06B668622}"/>
              </a:ext>
            </a:extLst>
          </p:cNvPr>
          <p:cNvSpPr/>
          <p:nvPr/>
        </p:nvSpPr>
        <p:spPr>
          <a:xfrm flipV="1">
            <a:off x="3235036" y="1492609"/>
            <a:ext cx="228600" cy="16279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BE7F33A5-7EA5-F78B-C70C-258F3123C394}"/>
              </a:ext>
            </a:extLst>
          </p:cNvPr>
          <p:cNvSpPr/>
          <p:nvPr/>
        </p:nvSpPr>
        <p:spPr>
          <a:xfrm flipV="1">
            <a:off x="3235036" y="2923091"/>
            <a:ext cx="228600" cy="16279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09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340500" y="1899838"/>
            <a:ext cx="8463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latin typeface="Rubik"/>
                <a:ea typeface="Rubik"/>
                <a:cs typeface="Rubik"/>
                <a:sym typeface="Rubik"/>
              </a:rPr>
              <a:t>Link Github</a:t>
            </a:r>
            <a:endParaRPr sz="45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340500" y="28434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ID" dirty="0">
                <a:latin typeface="Rubik"/>
                <a:ea typeface="Rubik"/>
                <a:cs typeface="Rubik"/>
                <a:sym typeface="Rubik"/>
              </a:rPr>
              <a:t>https://github.com/Yanyan2410/FinalTask_IDX-Partners_DE_Yanyan-Gatot-Mulyadi</a:t>
            </a:r>
            <a:endParaRPr i="1" dirty="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7" name="Picture 6" descr="A blue and black rectangular sign&#10;&#10;Description automatically generated with low confidence">
            <a:extLst>
              <a:ext uri="{FF2B5EF4-FFF2-40B4-BE49-F238E27FC236}">
                <a16:creationId xmlns:a16="http://schemas.microsoft.com/office/drawing/2014/main" id="{9E7C9023-0BB4-49B9-B0A3-DAD76BF7A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974" y="4248575"/>
            <a:ext cx="1418156" cy="5249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0" y="0"/>
            <a:ext cx="4758124" cy="5143500"/>
          </a:xfrm>
          <a:prstGeom prst="rect">
            <a:avLst/>
          </a:prstGeom>
          <a:solidFill>
            <a:srgbClr val="019FAB">
              <a:alpha val="4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2443113" y="666959"/>
            <a:ext cx="209655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000" dirty="0">
                <a:latin typeface="Rubik SemiBold"/>
                <a:ea typeface="Rubik SemiBold"/>
                <a:cs typeface="Rubik SemiBold"/>
                <a:sym typeface="Rubik SemiBold"/>
              </a:rPr>
              <a:t>Yanyan Gatot </a:t>
            </a:r>
            <a:r>
              <a:rPr lang="en-ID" sz="3000" dirty="0" err="1">
                <a:latin typeface="Rubik SemiBold"/>
                <a:ea typeface="Rubik SemiBold"/>
                <a:cs typeface="Rubik SemiBold"/>
                <a:sym typeface="Rubik SemiBold"/>
              </a:rPr>
              <a:t>Mulyadi</a:t>
            </a:r>
            <a:endParaRPr sz="3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316394" y="2565971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ubik SemiBold"/>
                <a:ea typeface="Rubik SemiBold"/>
                <a:cs typeface="Rubik SemiBold"/>
                <a:sym typeface="Rubik SemiBold"/>
              </a:rPr>
              <a:t>About You</a:t>
            </a:r>
            <a:endParaRPr sz="2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ubik SemiBold"/>
                <a:ea typeface="Rubik SemiBold"/>
                <a:cs typeface="Rubik SemiBold"/>
                <a:sym typeface="Rubik SemiBold"/>
              </a:rPr>
              <a:t>Experience</a:t>
            </a:r>
            <a:endParaRPr sz="2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095575" y="1848125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5000625" y="17160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5000625" y="28003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5294775" y="1625150"/>
            <a:ext cx="37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>
                <a:latin typeface="+mn-lt"/>
                <a:ea typeface="Rubik"/>
                <a:cs typeface="Rubik"/>
                <a:sym typeface="Rubik"/>
              </a:rPr>
              <a:t>Marketing</a:t>
            </a:r>
            <a:endParaRPr b="1" dirty="0">
              <a:latin typeface="+mn-lt"/>
              <a:ea typeface="Rubik"/>
              <a:cs typeface="Rubik"/>
              <a:sym typeface="Rubik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5294775" y="2709450"/>
            <a:ext cx="37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 err="1">
                <a:latin typeface="+mn-lt"/>
                <a:ea typeface="Rubik"/>
                <a:cs typeface="Rubik"/>
                <a:sym typeface="Rubik"/>
              </a:rPr>
              <a:t>Maketing</a:t>
            </a:r>
            <a:endParaRPr b="1" dirty="0">
              <a:latin typeface="+mn-lt"/>
              <a:ea typeface="Rubik"/>
              <a:cs typeface="Rubik"/>
              <a:sym typeface="Rubik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316394" y="2933171"/>
            <a:ext cx="4255606" cy="226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>
              <a:lnSpc>
                <a:spcPct val="95000"/>
              </a:lnSpc>
              <a:spcAft>
                <a:spcPts val="1200"/>
              </a:spcAft>
              <a:buSzPts val="1018"/>
            </a:pPr>
            <a:r>
              <a:rPr lang="en-US" sz="1200" dirty="0"/>
              <a:t>As a business graduate with a keen interest in data analysis, I possess a strong foundation in market research and SQL. I am adept at leveraging data to uncover valuable insights and develop impactful marketing campaigns. With a curious and innovative mindset, I constantly explore new ways to harness the power of data to drive business performance. My expertise in SQL allows me to efficiently manage and analyze large datasets, enabling data-driven decision-making. I am passionate about staying abreast of industry trends and leveraging data to achieve marketing success and deliver tangible results.</a:t>
            </a:r>
            <a:endParaRPr lang="en-ID" sz="28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434F593-820D-47AF-8352-CCEB870C625B}"/>
              </a:ext>
            </a:extLst>
          </p:cNvPr>
          <p:cNvSpPr/>
          <p:nvPr/>
        </p:nvSpPr>
        <p:spPr>
          <a:xfrm>
            <a:off x="411125" y="512949"/>
            <a:ext cx="1789487" cy="180877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B304D1-D27B-49D2-B480-2EBED2CF3BEB}"/>
              </a:ext>
            </a:extLst>
          </p:cNvPr>
          <p:cNvSpPr txBox="1"/>
          <p:nvPr/>
        </p:nvSpPr>
        <p:spPr>
          <a:xfrm>
            <a:off x="5292882" y="1890283"/>
            <a:ext cx="1936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Pisang </a:t>
            </a:r>
            <a:r>
              <a:rPr lang="en-US" sz="1200" dirty="0" err="1"/>
              <a:t>Tanduk</a:t>
            </a:r>
            <a:r>
              <a:rPr lang="en-US" sz="1200" dirty="0"/>
              <a:t> 33</a:t>
            </a:r>
            <a:endParaRPr lang="en-ID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116C0-20D5-40E9-84F5-945939387522}"/>
              </a:ext>
            </a:extLst>
          </p:cNvPr>
          <p:cNvSpPr txBox="1"/>
          <p:nvPr/>
        </p:nvSpPr>
        <p:spPr>
          <a:xfrm>
            <a:off x="5292882" y="2987545"/>
            <a:ext cx="193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Coolbeans</a:t>
            </a:r>
            <a:r>
              <a:rPr lang="en-US" sz="1200" dirty="0"/>
              <a:t> Production</a:t>
            </a:r>
            <a:endParaRPr lang="en-ID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44C914-DF26-47F7-905A-413F09C39CF8}"/>
              </a:ext>
            </a:extLst>
          </p:cNvPr>
          <p:cNvSpPr/>
          <p:nvPr/>
        </p:nvSpPr>
        <p:spPr>
          <a:xfrm>
            <a:off x="5292882" y="3231279"/>
            <a:ext cx="18181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1000" dirty="0"/>
              <a:t>05 </a:t>
            </a:r>
            <a:r>
              <a:rPr lang="en-ID" sz="1000" dirty="0" err="1"/>
              <a:t>Juni</a:t>
            </a:r>
            <a:r>
              <a:rPr lang="en-ID" sz="1000" dirty="0"/>
              <a:t>, 2017 - 20 July,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EF9EA5-1691-4754-95E9-FF8F82276179}"/>
              </a:ext>
            </a:extLst>
          </p:cNvPr>
          <p:cNvSpPr/>
          <p:nvPr/>
        </p:nvSpPr>
        <p:spPr>
          <a:xfrm>
            <a:off x="5292882" y="2118329"/>
            <a:ext cx="17203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1000" dirty="0"/>
              <a:t>10 October, 2020 - Present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340500" y="249775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Case Study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1278177" y="1453850"/>
            <a:ext cx="7037147" cy="22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br>
              <a:rPr lang="en-US" sz="1800" dirty="0"/>
            </a:br>
            <a:r>
              <a:rPr lang="en-US" sz="1800" dirty="0"/>
              <a:t>One of ID/X Partners' clients, operating in the e-commerce industry, has a need to create a Data Warehouse sourced from several tables in the source database. This Data Warehouse will consist of one Fact table and several Dimension tables.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4;p16">
            <a:extLst>
              <a:ext uri="{FF2B5EF4-FFF2-40B4-BE49-F238E27FC236}">
                <a16:creationId xmlns:a16="http://schemas.microsoft.com/office/drawing/2014/main" id="{46AB3A8D-FD5B-4072-BAF7-A9DDDB32C4E7}"/>
              </a:ext>
            </a:extLst>
          </p:cNvPr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5;p16">
            <a:extLst>
              <a:ext uri="{FF2B5EF4-FFF2-40B4-BE49-F238E27FC236}">
                <a16:creationId xmlns:a16="http://schemas.microsoft.com/office/drawing/2014/main" id="{2DDF4871-02F0-434F-8AD3-08EA558D1A37}"/>
              </a:ext>
            </a:extLst>
          </p:cNvPr>
          <p:cNvSpPr txBox="1"/>
          <p:nvPr/>
        </p:nvSpPr>
        <p:spPr>
          <a:xfrm>
            <a:off x="340500" y="249775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000" b="1" dirty="0">
                <a:latin typeface="Rubik"/>
                <a:ea typeface="Rubik"/>
                <a:cs typeface="Rubik"/>
                <a:sym typeface="Rubik"/>
              </a:rPr>
              <a:t>Task </a:t>
            </a:r>
          </a:p>
        </p:txBody>
      </p:sp>
      <p:pic>
        <p:nvPicPr>
          <p:cNvPr id="4" name="Google Shape;96;p16">
            <a:extLst>
              <a:ext uri="{FF2B5EF4-FFF2-40B4-BE49-F238E27FC236}">
                <a16:creationId xmlns:a16="http://schemas.microsoft.com/office/drawing/2014/main" id="{BA2F50B5-AB5D-4DBD-B643-0AAC82F6BA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7;p16">
            <a:extLst>
              <a:ext uri="{FF2B5EF4-FFF2-40B4-BE49-F238E27FC236}">
                <a16:creationId xmlns:a16="http://schemas.microsoft.com/office/drawing/2014/main" id="{D86366FF-5093-4DC0-A9D1-BF5B2667F5CF}"/>
              </a:ext>
            </a:extLst>
          </p:cNvPr>
          <p:cNvSpPr txBox="1"/>
          <p:nvPr/>
        </p:nvSpPr>
        <p:spPr>
          <a:xfrm>
            <a:off x="340500" y="980625"/>
            <a:ext cx="8463000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D" dirty="0"/>
          </a:p>
          <a:p>
            <a:pPr algn="just">
              <a:lnSpc>
                <a:spcPct val="150000"/>
              </a:lnSpc>
            </a:pPr>
            <a:r>
              <a:rPr lang="en-ID" dirty="0"/>
              <a:t>1. </a:t>
            </a:r>
            <a:r>
              <a:rPr lang="en-US" dirty="0"/>
              <a:t>Perform Import/Restore of Staging Database.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2. Create a Database named </a:t>
            </a:r>
            <a:r>
              <a:rPr lang="en-US" dirty="0" err="1"/>
              <a:t>DWH_Project</a:t>
            </a:r>
            <a:r>
              <a:rPr lang="en-US" dirty="0"/>
              <a:t>, and create Fact and Dimension Tables from the tables in the Staging Database.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3. Build an ETL Job in Talend application to transfer data from Staging to Data Warehouse. Specifically, for the </a:t>
            </a:r>
            <a:r>
              <a:rPr lang="en-US" dirty="0" err="1"/>
              <a:t>DimCustomer</a:t>
            </a:r>
            <a:r>
              <a:rPr lang="en-US" dirty="0"/>
              <a:t> Table, perform data transformation by converting data in FirstName and </a:t>
            </a:r>
            <a:r>
              <a:rPr lang="en-US" dirty="0" err="1"/>
              <a:t>LastName</a:t>
            </a:r>
            <a:r>
              <a:rPr lang="en-US" dirty="0"/>
              <a:t> columns to all capital letters, then combine these two columns into a single column named </a:t>
            </a:r>
            <a:r>
              <a:rPr lang="en-US" dirty="0" err="1"/>
              <a:t>CustomerName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4. Develop a Stored Procedure (SP) to display a summary of sales orders based on the delivery status.</a:t>
            </a:r>
          </a:p>
        </p:txBody>
      </p:sp>
    </p:spTree>
    <p:extLst>
      <p:ext uri="{BB962C8B-B14F-4D97-AF65-F5344CB8AC3E}">
        <p14:creationId xmlns:p14="http://schemas.microsoft.com/office/powerpoint/2010/main" val="2487583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0E463D-B88C-4290-9FC1-CCA7095312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62" t="12414" r="27601" b="18698"/>
          <a:stretch/>
        </p:blipFill>
        <p:spPr>
          <a:xfrm>
            <a:off x="200025" y="1464474"/>
            <a:ext cx="4100050" cy="354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47E03-B9DA-4869-ADCE-D137380472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00" t="12916" r="27500" b="18196"/>
          <a:stretch/>
        </p:blipFill>
        <p:spPr>
          <a:xfrm>
            <a:off x="4728932" y="1464474"/>
            <a:ext cx="4114800" cy="3543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4E55C2-7B0A-49EE-A0CD-96EBF88BFFD2}"/>
              </a:ext>
            </a:extLst>
          </p:cNvPr>
          <p:cNvSpPr/>
          <p:nvPr/>
        </p:nvSpPr>
        <p:spPr>
          <a:xfrm>
            <a:off x="200025" y="1076536"/>
            <a:ext cx="24833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/>
              <a:t>1. Restore Database Staging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53214-BDF0-42E7-9D08-06C4F270B966}"/>
              </a:ext>
            </a:extLst>
          </p:cNvPr>
          <p:cNvSpPr txBox="1"/>
          <p:nvPr/>
        </p:nvSpPr>
        <p:spPr>
          <a:xfrm>
            <a:off x="3321613" y="292894"/>
            <a:ext cx="2814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Result</a:t>
            </a:r>
            <a:endParaRPr lang="en-ID" sz="3600" b="1" dirty="0"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02;p17">
            <a:extLst>
              <a:ext uri="{FF2B5EF4-FFF2-40B4-BE49-F238E27FC236}">
                <a16:creationId xmlns:a16="http://schemas.microsoft.com/office/drawing/2014/main" id="{16DA385E-A595-4928-B38C-29E970CC23D6}"/>
              </a:ext>
            </a:extLst>
          </p:cNvPr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4;p17">
            <a:extLst>
              <a:ext uri="{FF2B5EF4-FFF2-40B4-BE49-F238E27FC236}">
                <a16:creationId xmlns:a16="http://schemas.microsoft.com/office/drawing/2014/main" id="{F41403CC-5C6C-4BD5-97C1-735FC2F80F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B63DD7-E09C-452A-8B85-925E77B07B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35" t="12500" r="54764" b="63959"/>
          <a:stretch/>
        </p:blipFill>
        <p:spPr>
          <a:xfrm>
            <a:off x="401680" y="2571750"/>
            <a:ext cx="2514600" cy="1210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86E602-2FB1-4605-99B1-858B1F4B5D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44" t="12361" r="55625" b="50000"/>
          <a:stretch/>
        </p:blipFill>
        <p:spPr>
          <a:xfrm>
            <a:off x="3129777" y="2316593"/>
            <a:ext cx="2471737" cy="1935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C2C274-1995-44BE-9EF8-282D75B3C8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87" t="12500" r="53047" b="48611"/>
          <a:stretch/>
        </p:blipFill>
        <p:spPr>
          <a:xfrm>
            <a:off x="5815012" y="2252298"/>
            <a:ext cx="2721770" cy="20002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109937-5F11-457D-A3E8-C978BF718F92}"/>
              </a:ext>
            </a:extLst>
          </p:cNvPr>
          <p:cNvSpPr/>
          <p:nvPr/>
        </p:nvSpPr>
        <p:spPr>
          <a:xfrm>
            <a:off x="401680" y="1069138"/>
            <a:ext cx="7858127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2. Create a Database named </a:t>
            </a:r>
            <a:r>
              <a:rPr lang="en-US" dirty="0" err="1"/>
              <a:t>DWH_Project</a:t>
            </a:r>
            <a:r>
              <a:rPr lang="en-US" dirty="0"/>
              <a:t>, and create Fact and Dimension Tables from the tables in the Staging Database.</a:t>
            </a:r>
          </a:p>
        </p:txBody>
      </p:sp>
    </p:spTree>
    <p:extLst>
      <p:ext uri="{BB962C8B-B14F-4D97-AF65-F5344CB8AC3E}">
        <p14:creationId xmlns:p14="http://schemas.microsoft.com/office/powerpoint/2010/main" val="1667471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2;p17">
            <a:extLst>
              <a:ext uri="{FF2B5EF4-FFF2-40B4-BE49-F238E27FC236}">
                <a16:creationId xmlns:a16="http://schemas.microsoft.com/office/drawing/2014/main" id="{E8669243-0E20-40C2-BA8F-55CEAE8FCAFE}"/>
              </a:ext>
            </a:extLst>
          </p:cNvPr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4;p17">
            <a:extLst>
              <a:ext uri="{FF2B5EF4-FFF2-40B4-BE49-F238E27FC236}">
                <a16:creationId xmlns:a16="http://schemas.microsoft.com/office/drawing/2014/main" id="{B52E40FD-B9EA-4261-B446-AE5409AC56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A3F63-DB98-4211-A21B-F6346EAF2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0" y="2719522"/>
            <a:ext cx="8949018" cy="14460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BF60D6-C1E0-4039-BD98-D9D4181E2199}"/>
              </a:ext>
            </a:extLst>
          </p:cNvPr>
          <p:cNvSpPr/>
          <p:nvPr/>
        </p:nvSpPr>
        <p:spPr>
          <a:xfrm>
            <a:off x="321469" y="687237"/>
            <a:ext cx="8465344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3. Build an ETL Job in Talend application to transfer data from Staging to Data Warehouse. Specifically, for the </a:t>
            </a:r>
            <a:r>
              <a:rPr lang="en-US" dirty="0" err="1"/>
              <a:t>DimCustomer</a:t>
            </a:r>
            <a:r>
              <a:rPr lang="en-US" dirty="0"/>
              <a:t> Table, perform data transformation by converting data in FirstName and </a:t>
            </a:r>
            <a:r>
              <a:rPr lang="en-US" dirty="0" err="1"/>
              <a:t>LastName</a:t>
            </a:r>
            <a:r>
              <a:rPr lang="en-US" dirty="0"/>
              <a:t> columns to all capital letters, then combine these two columns into a single column named </a:t>
            </a:r>
            <a:r>
              <a:rPr lang="en-US" dirty="0" err="1"/>
              <a:t>CustomerName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831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2;p17">
            <a:extLst>
              <a:ext uri="{FF2B5EF4-FFF2-40B4-BE49-F238E27FC236}">
                <a16:creationId xmlns:a16="http://schemas.microsoft.com/office/drawing/2014/main" id="{60BEA04D-3E41-4D06-9100-97F27FBC7463}"/>
              </a:ext>
            </a:extLst>
          </p:cNvPr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4;p17">
            <a:extLst>
              <a:ext uri="{FF2B5EF4-FFF2-40B4-BE49-F238E27FC236}">
                <a16:creationId xmlns:a16="http://schemas.microsoft.com/office/drawing/2014/main" id="{ED2CBEFB-13A7-4D8D-AED2-2C277576D1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68BE48-0A71-44F0-8BBE-0A434AF83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49" y="1066855"/>
            <a:ext cx="8717502" cy="1034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3BAF4-4C0E-485C-88BD-D21E3E342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49" y="3386593"/>
            <a:ext cx="8717502" cy="1257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CB2185-CDF7-4915-95B9-4F314A26C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49" y="2255768"/>
            <a:ext cx="8717502" cy="93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4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FEFA9345-8933-4893-8FD2-9D4017AC1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496" y="1796892"/>
            <a:ext cx="5210810" cy="3143250"/>
          </a:xfrm>
          <a:prstGeom prst="rect">
            <a:avLst/>
          </a:prstGeom>
        </p:spPr>
      </p:pic>
      <p:pic>
        <p:nvPicPr>
          <p:cNvPr id="3" name="Google Shape;102;p17">
            <a:extLst>
              <a:ext uri="{FF2B5EF4-FFF2-40B4-BE49-F238E27FC236}">
                <a16:creationId xmlns:a16="http://schemas.microsoft.com/office/drawing/2014/main" id="{DE4FD61C-0FDD-4AEF-A5C8-3A79C80046A6}"/>
              </a:ext>
            </a:extLst>
          </p:cNvPr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4;p17">
            <a:extLst>
              <a:ext uri="{FF2B5EF4-FFF2-40B4-BE49-F238E27FC236}">
                <a16:creationId xmlns:a16="http://schemas.microsoft.com/office/drawing/2014/main" id="{8D15AFB6-46A3-40D6-AC6B-C704E6381E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96D2A0-ACDA-43D1-8E55-7BD8A5A1CD3D}"/>
              </a:ext>
            </a:extLst>
          </p:cNvPr>
          <p:cNvSpPr/>
          <p:nvPr/>
        </p:nvSpPr>
        <p:spPr>
          <a:xfrm>
            <a:off x="528639" y="769789"/>
            <a:ext cx="7200900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4. Develop a Stored Procedure (SP) to display a summary of sales orders based on the delivery status.</a:t>
            </a:r>
          </a:p>
        </p:txBody>
      </p:sp>
    </p:spTree>
    <p:extLst>
      <p:ext uri="{BB962C8B-B14F-4D97-AF65-F5344CB8AC3E}">
        <p14:creationId xmlns:p14="http://schemas.microsoft.com/office/powerpoint/2010/main" val="312494147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500</Words>
  <Application>Microsoft Office PowerPoint</Application>
  <PresentationFormat>On-screen Show (16:9)</PresentationFormat>
  <Paragraphs>37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Rubik Light</vt:lpstr>
      <vt:lpstr>Arial</vt:lpstr>
      <vt:lpstr>Rubik</vt:lpstr>
      <vt:lpstr>Rubik SemiBold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G531</dc:creator>
  <cp:lastModifiedBy>Yanyan Gatot</cp:lastModifiedBy>
  <cp:revision>2</cp:revision>
  <dcterms:modified xsi:type="dcterms:W3CDTF">2023-07-21T13:37:36Z</dcterms:modified>
</cp:coreProperties>
</file>